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9" r:id="rId5"/>
    <p:sldId id="286" r:id="rId6"/>
    <p:sldId id="280" r:id="rId7"/>
    <p:sldId id="272" r:id="rId8"/>
    <p:sldId id="281" r:id="rId9"/>
    <p:sldId id="291" r:id="rId10"/>
    <p:sldId id="293" r:id="rId11"/>
    <p:sldId id="268" r:id="rId12"/>
    <p:sldId id="288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0"/>
  </p:normalViewPr>
  <p:slideViewPr>
    <p:cSldViewPr snapToGrid="0">
      <p:cViewPr varScale="1">
        <p:scale>
          <a:sx n="56" d="100"/>
          <a:sy n="56" d="100"/>
        </p:scale>
        <p:origin x="57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6F-455E-BFEA-78E46F0B615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6F-455E-BFEA-78E46F0B6156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6F-455E-BFEA-78E46F0B6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s-ES" noProof="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C1-46BF-8440-AEFD0DA39D9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8C1-46BF-8440-AEFD0DA39D91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C1-46BF-8440-AEFD0DA39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s-ES" noProof="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4E-4D58-81DC-2B1385B5A2BF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4E-4D58-81DC-2B1385B5A2BF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4E-4D58-81DC-2B1385B5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s-ES" noProof="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74-451F-922D-5036AF7DB1A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74-451F-922D-5036AF7DB1A6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74-451F-922D-5036AF7DB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s-ES" noProof="0"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11-4772-93FF-8CF059B0717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11-4772-93FF-8CF059B07177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11-4772-93FF-8CF059B07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s-ES" noProof="0"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EF-486F-B9C3-BB44DDE740B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EF-486F-B9C3-BB44DDE740B7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EF-486F-B9C3-BB44DDE74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s-ES" noProof="0"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F2-42A2-BC86-C3635DA8C6D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F2-42A2-BC86-C3635DA8C6D9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F2-42A2-BC86-C3635DA8C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s-ES" noProof="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EB8BBB-53FA-476C-A309-D2686EA80C4C}" type="datetime1">
              <a:rPr lang="es-ES" smtClean="0"/>
              <a:t>29/05/2020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22411-A9A9-4A09-A341-69C657AB42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D056B-5EC6-42CD-AF94-4751959146DD}" type="datetime1">
              <a:rPr lang="es-ES" smtClean="0"/>
              <a:pPr/>
              <a:t>29/05/2020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  <a:endParaRPr lang="es-ES" dirty="0"/>
          </a:p>
          <a:p>
            <a:pPr lvl="1" rtl="0"/>
            <a:r>
              <a:rPr lang="es-ES" dirty="0"/>
              <a:t>Segundo nivel</a:t>
            </a:r>
          </a:p>
          <a:p>
            <a:pPr lvl="2" rtl="0"/>
            <a:r>
              <a:rPr lang="es-ES" dirty="0"/>
              <a:t>Tercer 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286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48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193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956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48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8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70DA5-3DC3-4237-90EB-C415EB41C75A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contenidos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to 2">
            <a:extLst>
              <a:ext uri="{FF2B5EF4-FFF2-40B4-BE49-F238E27FC236}">
                <a16:creationId xmlns:a16="http://schemas.microsoft.com/office/drawing/2014/main" xmlns="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CC22F7-E245-4925-B887-3A253A3169F2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xmlns="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381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2419" y="1887801"/>
            <a:ext cx="4057961" cy="143123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5167C2-C440-4522-B609-5F58DDE2BF87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Marcador de posición de imagen 28">
            <a:extLst>
              <a:ext uri="{FF2B5EF4-FFF2-40B4-BE49-F238E27FC236}">
                <a16:creationId xmlns:a16="http://schemas.microsoft.com/office/drawing/2014/main" xmlns="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273" y="1883115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8">
            <a:extLst>
              <a:ext uri="{FF2B5EF4-FFF2-40B4-BE49-F238E27FC236}">
                <a16:creationId xmlns:a16="http://schemas.microsoft.com/office/drawing/2014/main" xmlns="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273" y="3573118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xmlns="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552418" y="3575461"/>
            <a:ext cx="4057961" cy="143123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5" name="Marcador de posición de imagen 28">
            <a:extLst>
              <a:ext uri="{FF2B5EF4-FFF2-40B4-BE49-F238E27FC236}">
                <a16:creationId xmlns:a16="http://schemas.microsoft.com/office/drawing/2014/main" xmlns="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4273" y="5263121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6" name="Marcador de posición de texto 3">
            <a:extLst>
              <a:ext uri="{FF2B5EF4-FFF2-40B4-BE49-F238E27FC236}">
                <a16:creationId xmlns:a16="http://schemas.microsoft.com/office/drawing/2014/main" xmlns="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552418" y="5263122"/>
            <a:ext cx="4057961" cy="775728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806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BF7406-6B3A-49F5-AB4A-C7ECD4848E2B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xmlns="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xmlns="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texto 23">
            <a:extLst>
              <a:ext uri="{FF2B5EF4-FFF2-40B4-BE49-F238E27FC236}">
                <a16:creationId xmlns:a16="http://schemas.microsoft.com/office/drawing/2014/main" xmlns="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6" name="Marcador de texto 23">
            <a:extLst>
              <a:ext uri="{FF2B5EF4-FFF2-40B4-BE49-F238E27FC236}">
                <a16:creationId xmlns:a16="http://schemas.microsoft.com/office/drawing/2014/main" xmlns="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7" name="Marcador de texto 23">
            <a:extLst>
              <a:ext uri="{FF2B5EF4-FFF2-40B4-BE49-F238E27FC236}">
                <a16:creationId xmlns:a16="http://schemas.microsoft.com/office/drawing/2014/main" xmlns="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xmlns="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3328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949101-CB98-4C8F-81DB-71E43D7BC626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302F5C-0234-440C-8773-490E51DE01B9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961380-8195-41EE-9574-2B3429217481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xmlns="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xmlns="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2FC62E-52FA-4487-916D-9648D6F062C2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F9C069-0D28-49A2-89E8-C18F9A41EF29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A4CD59-E103-4131-8DF1-52DAB13F24DA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B45D9-35B1-4184-8C71-E0506363883B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D2F12-55B2-4258-9B7A-329D8EBE60F6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8414F15-D7D0-4AAB-BCEA-8D737141E1BB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3346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10" Type="http://schemas.openxmlformats.org/officeDocument/2006/relationships/image" Target="../media/image15.jp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to 2" descr="Rectángulo azul">
            <a:extLst>
              <a:ext uri="{FF2B5EF4-FFF2-40B4-BE49-F238E27FC236}">
                <a16:creationId xmlns:a16="http://schemas.microsoft.com/office/drawing/2014/main" xmlns="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4" name="objeto 3" descr="Personas con documentos">
            <a:extLst>
              <a:ext uri="{FF2B5EF4-FFF2-40B4-BE49-F238E27FC236}">
                <a16:creationId xmlns:a16="http://schemas.microsoft.com/office/drawing/2014/main" xmlns="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518"/>
            <a:ext cx="9144000" cy="2128049"/>
          </a:xfrm>
        </p:spPr>
        <p:txBody>
          <a:bodyPr rtlCol="0">
            <a:normAutofit/>
          </a:bodyPr>
          <a:lstStyle/>
          <a:p>
            <a:r>
              <a:rPr lang="es-ES" sz="5000" dirty="0" smtClean="0">
                <a:latin typeface="Gill Sans MT" panose="020B0502020104020203" pitchFamily="34" charset="0"/>
              </a:rPr>
              <a:t>NUESTROS </a:t>
            </a:r>
            <a:r>
              <a:rPr lang="es-ES" sz="5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SERVICIOS </a:t>
            </a:r>
            <a:r>
              <a:rPr lang="es-ES" sz="5000" dirty="0" smtClean="0">
                <a:latin typeface="Gill Sans MT" panose="020B0502020104020203" pitchFamily="34" charset="0"/>
              </a:rPr>
              <a:t>ESTO TE OFRECEMOS</a:t>
            </a:r>
            <a:endParaRPr lang="es-ES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824" y="4221162"/>
            <a:ext cx="4185176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rtl="0"/>
            <a:r>
              <a:rPr lang="es-ES" sz="2500" b="1" i="1" spc="65" dirty="0" smtClean="0">
                <a:solidFill>
                  <a:schemeClr val="accent1"/>
                </a:solidFill>
                <a:latin typeface="Arial"/>
                <a:cs typeface="Arial"/>
              </a:rPr>
              <a:t>Calidad, Oportunidad y Cumplimiento.</a:t>
            </a:r>
            <a:endParaRPr lang="es-ES" sz="2500" b="1" i="1" spc="6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objeto 7" descr="Rectángulo beige">
            <a:extLst>
              <a:ext uri="{FF2B5EF4-FFF2-40B4-BE49-F238E27FC236}">
                <a16:creationId xmlns:a16="http://schemas.microsoft.com/office/drawing/2014/main" xmlns="" id="{B36975AA-C62E-46BE-9382-E2CF56FDF817}"/>
              </a:ext>
            </a:extLst>
          </p:cNvPr>
          <p:cNvSpPr/>
          <p:nvPr/>
        </p:nvSpPr>
        <p:spPr>
          <a:xfrm>
            <a:off x="3421769" y="3229869"/>
            <a:ext cx="536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7" descr="Hombre hablando por teléfono">
            <a:extLst>
              <a:ext uri="{FF2B5EF4-FFF2-40B4-BE49-F238E27FC236}">
                <a16:creationId xmlns:a16="http://schemas.microsoft.com/office/drawing/2014/main" xmlns="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4665"/>
            <a:ext cx="6991350" cy="6848669"/>
          </a:xfrm>
          <a:prstGeom prst="rect">
            <a:avLst/>
          </a:prstGeom>
        </p:spPr>
      </p:pic>
      <p:sp>
        <p:nvSpPr>
          <p:cNvPr id="5" name="objeto 3" descr="Rectángulo beige">
            <a:extLst>
              <a:ext uri="{FF2B5EF4-FFF2-40B4-BE49-F238E27FC236}">
                <a16:creationId xmlns:a16="http://schemas.microsoft.com/office/drawing/2014/main" xmlns="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6" name="objeto 6" descr="Rectángulo azul">
            <a:extLst>
              <a:ext uri="{FF2B5EF4-FFF2-40B4-BE49-F238E27FC236}">
                <a16:creationId xmlns:a16="http://schemas.microsoft.com/office/drawing/2014/main" xmlns="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bg1"/>
                </a:solidFill>
              </a:rPr>
              <a:t>Misión</a:t>
            </a:r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2</a:t>
            </a:fld>
            <a:endParaRPr lang="es-ES" dirty="0"/>
          </a:p>
        </p:txBody>
      </p:sp>
      <p:sp>
        <p:nvSpPr>
          <p:cNvPr id="7" name="objeto 9" descr="Rectángulo beige">
            <a:extLst>
              <a:ext uri="{FF2B5EF4-FFF2-40B4-BE49-F238E27FC236}">
                <a16:creationId xmlns:a16="http://schemas.microsoft.com/office/drawing/2014/main" xmlns="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460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xmlns="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Somo</a:t>
            </a:r>
            <a:r>
              <a:rPr lang="es-ES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 el mejor aliado de las empresas, para fortalecer el control interno, la calidad y oportunidad de la información, con estándares internacionales de calidad</a:t>
            </a:r>
            <a:r>
              <a:rPr lang="es-ES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. </a:t>
            </a:r>
            <a:endParaRPr lang="es-ES" sz="1800" i="1" spc="-25" dirty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Manos de personas">
            <a:extLst>
              <a:ext uri="{FF2B5EF4-FFF2-40B4-BE49-F238E27FC236}">
                <a16:creationId xmlns:a16="http://schemas.microsoft.com/office/drawing/2014/main" xmlns="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0"/>
            <a:ext cx="12189600" cy="6856650"/>
          </a:xfrm>
        </p:spPr>
      </p:pic>
      <p:sp>
        <p:nvSpPr>
          <p:cNvPr id="8" name="objeto 3" descr="Rectángulo azul">
            <a:extLst>
              <a:ext uri="{FF2B5EF4-FFF2-40B4-BE49-F238E27FC236}">
                <a16:creationId xmlns:a16="http://schemas.microsoft.com/office/drawing/2014/main" xmlns="" id="{A277388B-76FD-44C4-B506-F8A157E57C6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9" name="Elipse 8" descr="Óvalo beige">
            <a:extLst>
              <a:ext uri="{FF2B5EF4-FFF2-40B4-BE49-F238E27FC236}">
                <a16:creationId xmlns:a16="http://schemas.microsoft.com/office/drawing/2014/main" xmlns="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329956"/>
            <a:ext cx="10515600" cy="132556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PERSPECTIVA DE LA INDUSTRIA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13" name="Marcador de contenido 12" descr="Tabla">
            <a:extLst>
              <a:ext uri="{FF2B5EF4-FFF2-40B4-BE49-F238E27FC236}">
                <a16:creationId xmlns:a16="http://schemas.microsoft.com/office/drawing/2014/main" xmlns="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67683000"/>
              </p:ext>
            </p:extLst>
          </p:nvPr>
        </p:nvGraphicFramePr>
        <p:xfrm>
          <a:off x="859454" y="2544763"/>
          <a:ext cx="1047309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8">
                  <a:extLst>
                    <a:ext uri="{9D8B030D-6E8A-4147-A177-3AD203B41FA5}">
                      <a16:colId xmlns:a16="http://schemas.microsoft.com/office/drawing/2014/main" xmlns="" val="3572385518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xmlns="" val="1440817424"/>
                    </a:ext>
                  </a:extLst>
                </a:gridCol>
                <a:gridCol w="2094620">
                  <a:extLst>
                    <a:ext uri="{9D8B030D-6E8A-4147-A177-3AD203B41FA5}">
                      <a16:colId xmlns:a16="http://schemas.microsoft.com/office/drawing/2014/main" xmlns="" val="1835666774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xmlns="" val="3312468757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xmlns="" val="38810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s" sz="32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3200" b="1" noProof="0">
                          <a:solidFill>
                            <a:schemeClr val="accent1"/>
                          </a:solidFill>
                          <a:latin typeface="+mj-lt"/>
                        </a:rPr>
                        <a:t>30M €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3200" b="1" noProof="0">
                          <a:solidFill>
                            <a:schemeClr val="accent1"/>
                          </a:solidFill>
                          <a:latin typeface="+mj-lt"/>
                        </a:rPr>
                        <a:t>85%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32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200.000 €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32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800" i="1" kern="1200" spc="-25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Capital</a:t>
                      </a:r>
                      <a:r>
                        <a:rPr lang="es" sz="1800" i="1" kern="1200" spc="-25" baseline="0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inicial o base de trabajo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Flujo de efectivo personalizado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Rentabilidad esperada en</a:t>
                      </a:r>
                      <a:r>
                        <a:rPr lang="es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 la ejecución de proyectos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Utilidades netas efectivas, optimización tributaría.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Reducción</a:t>
                      </a:r>
                      <a:r>
                        <a:rPr lang="es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 de costos efectivos.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5001753"/>
                  </a:ext>
                </a:extLst>
              </a:tr>
            </a:tbl>
          </a:graphicData>
        </a:graphic>
      </p:graphicFrame>
      <p:sp>
        <p:nvSpPr>
          <p:cNvPr id="11" name="objeto 5" descr="Rectángulo beige">
            <a:extLst>
              <a:ext uri="{FF2B5EF4-FFF2-40B4-BE49-F238E27FC236}">
                <a16:creationId xmlns:a16="http://schemas.microsoft.com/office/drawing/2014/main" xmlns="" id="{B07BA1F9-2C19-4C07-B29B-18B9FBCC4755}"/>
              </a:ext>
            </a:extLst>
          </p:cNvPr>
          <p:cNvSpPr/>
          <p:nvPr/>
        </p:nvSpPr>
        <p:spPr>
          <a:xfrm>
            <a:off x="915637" y="1309144"/>
            <a:ext cx="6768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cxnSp>
        <p:nvCxnSpPr>
          <p:cNvPr id="10" name="Conector recto 9" descr="Línea">
            <a:extLst>
              <a:ext uri="{FF2B5EF4-FFF2-40B4-BE49-F238E27FC236}">
                <a16:creationId xmlns:a16="http://schemas.microsoft.com/office/drawing/2014/main" xmlns="" id="{4C3F4FC5-0C01-4592-9483-D476EA2BDF93}"/>
              </a:ext>
            </a:extLst>
          </p:cNvPr>
          <p:cNvCxnSpPr/>
          <p:nvPr/>
        </p:nvCxnSpPr>
        <p:spPr>
          <a:xfrm>
            <a:off x="6096000" y="4124378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70199D-DDAE-4D88-9F00-88EB8E080218}"/>
              </a:ext>
            </a:extLst>
          </p:cNvPr>
          <p:cNvSpPr/>
          <p:nvPr/>
        </p:nvSpPr>
        <p:spPr>
          <a:xfrm>
            <a:off x="4583907" y="4510420"/>
            <a:ext cx="3024187" cy="6477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1055"/>
              </a:spcBef>
            </a:pPr>
            <a:r>
              <a:rPr lang="es-ES" sz="3000" dirty="0">
                <a:solidFill>
                  <a:schemeClr val="tx2"/>
                </a:solidFill>
                <a:latin typeface="+mj-lt"/>
              </a:rPr>
              <a:t>ÉXITO</a:t>
            </a:r>
          </a:p>
        </p:txBody>
      </p:sp>
    </p:spTree>
    <p:extLst>
      <p:ext uri="{BB962C8B-B14F-4D97-AF65-F5344CB8AC3E}">
        <p14:creationId xmlns:p14="http://schemas.microsoft.com/office/powerpoint/2010/main" val="226321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Marcador de contenido 11" descr="Gráfico">
            <a:extLst>
              <a:ext uri="{FF2B5EF4-FFF2-40B4-BE49-F238E27FC236}">
                <a16:creationId xmlns:a16="http://schemas.microsoft.com/office/drawing/2014/main" xmlns="" id="{4B8F47FF-84A1-4BFF-9183-1D0D75899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73773"/>
              </p:ext>
            </p:extLst>
          </p:nvPr>
        </p:nvGraphicFramePr>
        <p:xfrm>
          <a:off x="6648675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A8AF702-A859-4D49-823E-4557028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4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10" y="361567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EL MERCADO: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graphicFrame>
        <p:nvGraphicFramePr>
          <p:cNvPr id="27" name="Marcador de contenido 26" descr="Gráfico">
            <a:extLst>
              <a:ext uri="{FF2B5EF4-FFF2-40B4-BE49-F238E27FC236}">
                <a16:creationId xmlns:a16="http://schemas.microsoft.com/office/drawing/2014/main" xmlns="" id="{8B7962D3-FAFD-4B86-A9C4-A868A9DF6045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083745281"/>
              </p:ext>
            </p:extLst>
          </p:nvPr>
        </p:nvGraphicFramePr>
        <p:xfrm>
          <a:off x="643380" y="2053173"/>
          <a:ext cx="1316880" cy="116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Marcador de contenido 5">
            <a:extLst>
              <a:ext uri="{FF2B5EF4-FFF2-40B4-BE49-F238E27FC236}">
                <a16:creationId xmlns:a16="http://schemas.microsoft.com/office/drawing/2014/main" xmlns="" id="{4B0BCC78-A7E9-4210-BED1-FB0F136FA0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8982049"/>
              </p:ext>
            </p:extLst>
          </p:nvPr>
        </p:nvGraphicFramePr>
        <p:xfrm>
          <a:off x="932990" y="4197993"/>
          <a:ext cx="10356289" cy="211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553">
                  <a:extLst>
                    <a:ext uri="{9D8B030D-6E8A-4147-A177-3AD203B41FA5}">
                      <a16:colId xmlns:a16="http://schemas.microsoft.com/office/drawing/2014/main" xmlns="" val="413496124"/>
                    </a:ext>
                  </a:extLst>
                </a:gridCol>
                <a:gridCol w="1920465">
                  <a:extLst>
                    <a:ext uri="{9D8B030D-6E8A-4147-A177-3AD203B41FA5}">
                      <a16:colId xmlns:a16="http://schemas.microsoft.com/office/drawing/2014/main" xmlns="" val="1609701450"/>
                    </a:ext>
                  </a:extLst>
                </a:gridCol>
                <a:gridCol w="1896757">
                  <a:extLst>
                    <a:ext uri="{9D8B030D-6E8A-4147-A177-3AD203B41FA5}">
                      <a16:colId xmlns:a16="http://schemas.microsoft.com/office/drawing/2014/main" xmlns="" val="3998250674"/>
                    </a:ext>
                  </a:extLst>
                </a:gridCol>
                <a:gridCol w="1896757">
                  <a:extLst>
                    <a:ext uri="{9D8B030D-6E8A-4147-A177-3AD203B41FA5}">
                      <a16:colId xmlns:a16="http://schemas.microsoft.com/office/drawing/2014/main" xmlns="" val="3885689842"/>
                    </a:ext>
                  </a:extLst>
                </a:gridCol>
                <a:gridCol w="1896757">
                  <a:extLst>
                    <a:ext uri="{9D8B030D-6E8A-4147-A177-3AD203B41FA5}">
                      <a16:colId xmlns:a16="http://schemas.microsoft.com/office/drawing/2014/main" xmlns="" val="2581020686"/>
                    </a:ext>
                  </a:extLst>
                </a:gridCol>
              </a:tblGrid>
              <a:tr h="277878">
                <a:tc>
                  <a:txBody>
                    <a:bodyPr/>
                    <a:lstStyle/>
                    <a:p>
                      <a:pPr marL="216000" algn="l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s" sz="1400" b="1" spc="-5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Arial"/>
                          <a:cs typeface="Arial"/>
                        </a:rPr>
                        <a:t>CLIENTES</a:t>
                      </a:r>
                      <a:endParaRPr sz="14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s" sz="1400" b="1" kern="1200" spc="-5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CRECIMIENTO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s" sz="1400" b="1" kern="1200" spc="-5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AÑO1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s" sz="1400" b="1" kern="1200" spc="-5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AÑO2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s" sz="1400" b="1" kern="1200" spc="-5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AÑO3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940839"/>
                  </a:ext>
                </a:extLst>
              </a:tr>
              <a:tr h="291772"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Cliente 1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15.000 €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15.300 €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15.606 €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2684356"/>
                  </a:ext>
                </a:extLst>
              </a:tr>
              <a:tr h="291772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200" kern="1200" spc="-5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Cliente 2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5%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25.000 €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26.250 €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27.563 €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552476"/>
                  </a:ext>
                </a:extLst>
              </a:tr>
              <a:tr h="291772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200" kern="1200" spc="-5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Cliente 3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5%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20.000 €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21.000 €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22.050 €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2765872"/>
                  </a:ext>
                </a:extLst>
              </a:tr>
              <a:tr h="333453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200" kern="1200" spc="-5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Cliente 4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1%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5.000 €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5.050 €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5.101 €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265811"/>
                  </a:ext>
                </a:extLst>
              </a:tr>
              <a:tr h="291772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200" kern="1200" spc="-5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Cliente 5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1%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5.000 €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5.050 €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200" kern="1200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5.101 €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6156338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 marL="22680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s" sz="1200" b="1" spc="-25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TOTAL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80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s" sz="1200" b="1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2,8%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80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s" sz="1200" b="1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70.000 €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80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s" sz="1200" b="1" spc="-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72.650 €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80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s" sz="1200" b="1" spc="-15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75.420 €</a:t>
                      </a:r>
                      <a:endParaRPr sz="120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520282"/>
                  </a:ext>
                </a:extLst>
              </a:tr>
            </a:tbl>
          </a:graphicData>
        </a:graphic>
      </p:graphicFrame>
      <p:graphicFrame>
        <p:nvGraphicFramePr>
          <p:cNvPr id="12" name="Marcador de contenido 11" descr="Gráfico">
            <a:extLst>
              <a:ext uri="{FF2B5EF4-FFF2-40B4-BE49-F238E27FC236}">
                <a16:creationId xmlns:a16="http://schemas.microsoft.com/office/drawing/2014/main" xmlns="" id="{B880674A-C407-4235-A8D0-4F3C148E0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592496"/>
              </p:ext>
            </p:extLst>
          </p:nvPr>
        </p:nvGraphicFramePr>
        <p:xfrm>
          <a:off x="1930164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Marcador de contenido 11" descr="Gráfico">
            <a:extLst>
              <a:ext uri="{FF2B5EF4-FFF2-40B4-BE49-F238E27FC236}">
                <a16:creationId xmlns:a16="http://schemas.microsoft.com/office/drawing/2014/main" xmlns="" id="{4965B496-2DD8-4644-BD32-C792562A4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188896"/>
              </p:ext>
            </p:extLst>
          </p:nvPr>
        </p:nvGraphicFramePr>
        <p:xfrm>
          <a:off x="3381080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Marcador de contenido 11" descr="Gráfico">
            <a:extLst>
              <a:ext uri="{FF2B5EF4-FFF2-40B4-BE49-F238E27FC236}">
                <a16:creationId xmlns:a16="http://schemas.microsoft.com/office/drawing/2014/main" xmlns="" id="{929A89A4-A764-4573-A43E-D883B54D5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197437"/>
              </p:ext>
            </p:extLst>
          </p:nvPr>
        </p:nvGraphicFramePr>
        <p:xfrm>
          <a:off x="5197759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Marcador de contenido 11" descr="Gráfico">
            <a:extLst>
              <a:ext uri="{FF2B5EF4-FFF2-40B4-BE49-F238E27FC236}">
                <a16:creationId xmlns:a16="http://schemas.microsoft.com/office/drawing/2014/main" xmlns="" id="{F8366091-405D-481E-B7F7-8B8F64FD1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987077"/>
              </p:ext>
            </p:extLst>
          </p:nvPr>
        </p:nvGraphicFramePr>
        <p:xfrm>
          <a:off x="8099591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objeto 21">
            <a:extLst>
              <a:ext uri="{FF2B5EF4-FFF2-40B4-BE49-F238E27FC236}">
                <a16:creationId xmlns:a16="http://schemas.microsoft.com/office/drawing/2014/main" xmlns="" id="{FDFE3336-0975-4022-813D-426DF2A2CDE3}"/>
              </a:ext>
            </a:extLst>
          </p:cNvPr>
          <p:cNvSpPr txBox="1"/>
          <p:nvPr/>
        </p:nvSpPr>
        <p:spPr>
          <a:xfrm>
            <a:off x="2164907" y="3194337"/>
            <a:ext cx="100727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z="140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Cliente 2</a:t>
            </a:r>
          </a:p>
        </p:txBody>
      </p:sp>
      <p:sp>
        <p:nvSpPr>
          <p:cNvPr id="17" name="objeto 22">
            <a:extLst>
              <a:ext uri="{FF2B5EF4-FFF2-40B4-BE49-F238E27FC236}">
                <a16:creationId xmlns:a16="http://schemas.microsoft.com/office/drawing/2014/main" xmlns="" id="{D0254F3B-D1FC-4502-9765-D274E419877A}"/>
              </a:ext>
            </a:extLst>
          </p:cNvPr>
          <p:cNvSpPr txBox="1"/>
          <p:nvPr/>
        </p:nvSpPr>
        <p:spPr>
          <a:xfrm>
            <a:off x="3599086" y="3194337"/>
            <a:ext cx="10015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z="140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Cliente 3</a:t>
            </a:r>
          </a:p>
        </p:txBody>
      </p:sp>
      <p:sp>
        <p:nvSpPr>
          <p:cNvPr id="18" name="objeto 23">
            <a:extLst>
              <a:ext uri="{FF2B5EF4-FFF2-40B4-BE49-F238E27FC236}">
                <a16:creationId xmlns:a16="http://schemas.microsoft.com/office/drawing/2014/main" xmlns="" id="{04B2FD88-02F5-4328-AB03-EB8EC1A481F7}"/>
              </a:ext>
            </a:extLst>
          </p:cNvPr>
          <p:cNvSpPr txBox="1"/>
          <p:nvPr/>
        </p:nvSpPr>
        <p:spPr>
          <a:xfrm>
            <a:off x="5467689" y="3194337"/>
            <a:ext cx="901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z="1400" spc="-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Cliente 4</a:t>
            </a:r>
            <a:endParaRPr lang="es-ES" sz="1400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9" name="objeto 24">
            <a:extLst>
              <a:ext uri="{FF2B5EF4-FFF2-40B4-BE49-F238E27FC236}">
                <a16:creationId xmlns:a16="http://schemas.microsoft.com/office/drawing/2014/main" xmlns="" id="{7A33CD89-F67A-4378-8AFD-C60011F6DBB4}"/>
              </a:ext>
            </a:extLst>
          </p:cNvPr>
          <p:cNvSpPr txBox="1"/>
          <p:nvPr/>
        </p:nvSpPr>
        <p:spPr>
          <a:xfrm>
            <a:off x="6974270" y="3194337"/>
            <a:ext cx="90124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z="1400" spc="-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Cliente 5</a:t>
            </a:r>
            <a:endParaRPr lang="es-ES" sz="1400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0" name="objeto 20">
            <a:extLst>
              <a:ext uri="{FF2B5EF4-FFF2-40B4-BE49-F238E27FC236}">
                <a16:creationId xmlns:a16="http://schemas.microsoft.com/office/drawing/2014/main" xmlns="" id="{2306528A-EF2E-492E-846A-8645AF605E9C}"/>
              </a:ext>
            </a:extLst>
          </p:cNvPr>
          <p:cNvSpPr txBox="1"/>
          <p:nvPr/>
        </p:nvSpPr>
        <p:spPr>
          <a:xfrm>
            <a:off x="852235" y="2506665"/>
            <a:ext cx="9080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accent1"/>
                </a:solidFill>
                <a:latin typeface="+mj-lt"/>
                <a:cs typeface="Arial"/>
              </a:rPr>
              <a:t>47%</a:t>
            </a:r>
          </a:p>
        </p:txBody>
      </p:sp>
      <p:sp>
        <p:nvSpPr>
          <p:cNvPr id="21" name="objeto 21">
            <a:extLst>
              <a:ext uri="{FF2B5EF4-FFF2-40B4-BE49-F238E27FC236}">
                <a16:creationId xmlns:a16="http://schemas.microsoft.com/office/drawing/2014/main" xmlns="" id="{2E9BBF33-FFEE-40F5-A249-CEA0DCAE3BE2}"/>
              </a:ext>
            </a:extLst>
          </p:cNvPr>
          <p:cNvSpPr txBox="1"/>
          <p:nvPr/>
        </p:nvSpPr>
        <p:spPr>
          <a:xfrm>
            <a:off x="2157505" y="2506665"/>
            <a:ext cx="100727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chemeClr val="accent1"/>
                </a:solidFill>
                <a:latin typeface="+mj-lt"/>
                <a:cs typeface="Arial"/>
              </a:rPr>
              <a:t>21%</a:t>
            </a:r>
            <a:endParaRPr lang="es-ES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22" name="objeto 22">
            <a:extLst>
              <a:ext uri="{FF2B5EF4-FFF2-40B4-BE49-F238E27FC236}">
                <a16:creationId xmlns:a16="http://schemas.microsoft.com/office/drawing/2014/main" xmlns="" id="{891776FB-6173-49D8-9F32-944FBC4EABB1}"/>
              </a:ext>
            </a:extLst>
          </p:cNvPr>
          <p:cNvSpPr txBox="1"/>
          <p:nvPr/>
        </p:nvSpPr>
        <p:spPr>
          <a:xfrm>
            <a:off x="3633468" y="2506665"/>
            <a:ext cx="9600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accent1"/>
                </a:solidFill>
                <a:latin typeface="+mj-lt"/>
                <a:cs typeface="Arial"/>
              </a:rPr>
              <a:t>17%</a:t>
            </a:r>
          </a:p>
        </p:txBody>
      </p:sp>
      <p:sp>
        <p:nvSpPr>
          <p:cNvPr id="23" name="objeto 23">
            <a:extLst>
              <a:ext uri="{FF2B5EF4-FFF2-40B4-BE49-F238E27FC236}">
                <a16:creationId xmlns:a16="http://schemas.microsoft.com/office/drawing/2014/main" xmlns="" id="{3689D36F-0E74-439C-8BF7-BE388B2B4545}"/>
              </a:ext>
            </a:extLst>
          </p:cNvPr>
          <p:cNvSpPr txBox="1"/>
          <p:nvPr/>
        </p:nvSpPr>
        <p:spPr>
          <a:xfrm>
            <a:off x="5485825" y="2506665"/>
            <a:ext cx="9012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chemeClr val="accent1"/>
                </a:solidFill>
                <a:latin typeface="+mj-lt"/>
                <a:cs typeface="Arial"/>
              </a:rPr>
              <a:t>37%</a:t>
            </a:r>
            <a:endParaRPr lang="es-ES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24" name="objeto 24">
            <a:extLst>
              <a:ext uri="{FF2B5EF4-FFF2-40B4-BE49-F238E27FC236}">
                <a16:creationId xmlns:a16="http://schemas.microsoft.com/office/drawing/2014/main" xmlns="" id="{9396CD8C-7E7D-4CBC-AFB3-A4424860B64E}"/>
              </a:ext>
            </a:extLst>
          </p:cNvPr>
          <p:cNvSpPr txBox="1"/>
          <p:nvPr/>
        </p:nvSpPr>
        <p:spPr>
          <a:xfrm>
            <a:off x="8476823" y="2506665"/>
            <a:ext cx="7299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chemeClr val="accent1"/>
                </a:solidFill>
                <a:latin typeface="+mj-lt"/>
                <a:cs typeface="Arial"/>
              </a:rPr>
              <a:t>45%</a:t>
            </a:r>
            <a:endParaRPr lang="es-ES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28" name="objeto 20">
            <a:extLst>
              <a:ext uri="{FF2B5EF4-FFF2-40B4-BE49-F238E27FC236}">
                <a16:creationId xmlns:a16="http://schemas.microsoft.com/office/drawing/2014/main" xmlns="" id="{B36D2764-7743-4684-BE95-4AE88B7DB06A}"/>
              </a:ext>
            </a:extLst>
          </p:cNvPr>
          <p:cNvSpPr txBox="1"/>
          <p:nvPr/>
        </p:nvSpPr>
        <p:spPr>
          <a:xfrm>
            <a:off x="852235" y="3194337"/>
            <a:ext cx="9080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z="140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Cliente 1</a:t>
            </a:r>
          </a:p>
        </p:txBody>
      </p:sp>
      <p:sp>
        <p:nvSpPr>
          <p:cNvPr id="29" name="objeto 27" descr="Rectángulo beige">
            <a:extLst>
              <a:ext uri="{FF2B5EF4-FFF2-40B4-BE49-F238E27FC236}">
                <a16:creationId xmlns:a16="http://schemas.microsoft.com/office/drawing/2014/main" xmlns="" id="{CE178D24-EC15-4677-8CE4-B6FAE887C7CE}"/>
              </a:ext>
            </a:extLst>
          </p:cNvPr>
          <p:cNvSpPr/>
          <p:nvPr/>
        </p:nvSpPr>
        <p:spPr>
          <a:xfrm flipV="1">
            <a:off x="941052" y="1283991"/>
            <a:ext cx="2901185" cy="4571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graphicFrame>
        <p:nvGraphicFramePr>
          <p:cNvPr id="33" name="Marcador de contenido 11" descr="Gráfico">
            <a:extLst>
              <a:ext uri="{FF2B5EF4-FFF2-40B4-BE49-F238E27FC236}">
                <a16:creationId xmlns:a16="http://schemas.microsoft.com/office/drawing/2014/main" xmlns="" id="{EE3F9CC5-DBA6-45F8-BEB5-9AABA54A8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382085"/>
              </p:ext>
            </p:extLst>
          </p:nvPr>
        </p:nvGraphicFramePr>
        <p:xfrm>
          <a:off x="9550508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objeto 22">
            <a:extLst>
              <a:ext uri="{FF2B5EF4-FFF2-40B4-BE49-F238E27FC236}">
                <a16:creationId xmlns:a16="http://schemas.microsoft.com/office/drawing/2014/main" xmlns="" id="{920F091D-CD6E-4913-9674-EB69EC3CF30D}"/>
              </a:ext>
            </a:extLst>
          </p:cNvPr>
          <p:cNvSpPr txBox="1"/>
          <p:nvPr/>
        </p:nvSpPr>
        <p:spPr>
          <a:xfrm>
            <a:off x="8405656" y="3194337"/>
            <a:ext cx="9012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z="140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Cliente 6</a:t>
            </a:r>
          </a:p>
        </p:txBody>
      </p:sp>
      <p:sp>
        <p:nvSpPr>
          <p:cNvPr id="35" name="objeto 23">
            <a:extLst>
              <a:ext uri="{FF2B5EF4-FFF2-40B4-BE49-F238E27FC236}">
                <a16:creationId xmlns:a16="http://schemas.microsoft.com/office/drawing/2014/main" xmlns="" id="{43B84908-3B8B-4F2C-919C-2334EC97AF43}"/>
              </a:ext>
            </a:extLst>
          </p:cNvPr>
          <p:cNvSpPr txBox="1"/>
          <p:nvPr/>
        </p:nvSpPr>
        <p:spPr>
          <a:xfrm>
            <a:off x="9846008" y="3194337"/>
            <a:ext cx="901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z="1400" spc="-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Cliente 7</a:t>
            </a:r>
            <a:endParaRPr lang="es-ES" sz="1400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36" name="objeto 22">
            <a:extLst>
              <a:ext uri="{FF2B5EF4-FFF2-40B4-BE49-F238E27FC236}">
                <a16:creationId xmlns:a16="http://schemas.microsoft.com/office/drawing/2014/main" xmlns="" id="{3E0CD13B-E1C5-4B1E-8D6F-830B20EB1901}"/>
              </a:ext>
            </a:extLst>
          </p:cNvPr>
          <p:cNvSpPr txBox="1"/>
          <p:nvPr/>
        </p:nvSpPr>
        <p:spPr>
          <a:xfrm>
            <a:off x="6919169" y="2506665"/>
            <a:ext cx="9293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accent1"/>
                </a:solidFill>
                <a:latin typeface="+mj-lt"/>
                <a:cs typeface="Arial"/>
              </a:rPr>
              <a:t>17%</a:t>
            </a:r>
          </a:p>
        </p:txBody>
      </p:sp>
      <p:sp>
        <p:nvSpPr>
          <p:cNvPr id="37" name="objeto 23">
            <a:extLst>
              <a:ext uri="{FF2B5EF4-FFF2-40B4-BE49-F238E27FC236}">
                <a16:creationId xmlns:a16="http://schemas.microsoft.com/office/drawing/2014/main" xmlns="" id="{67128195-4722-4370-9902-03BB1E8A9491}"/>
              </a:ext>
            </a:extLst>
          </p:cNvPr>
          <p:cNvSpPr txBox="1"/>
          <p:nvPr/>
        </p:nvSpPr>
        <p:spPr>
          <a:xfrm>
            <a:off x="9846008" y="2506665"/>
            <a:ext cx="9012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chemeClr val="accent1"/>
                </a:solidFill>
                <a:latin typeface="+mj-lt"/>
                <a:cs typeface="Arial"/>
              </a:rPr>
              <a:t>37%</a:t>
            </a:r>
            <a:endParaRPr lang="es-ES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xmlns="" id="{3AAF2546-6871-494C-A126-C625BBE3261B}"/>
              </a:ext>
            </a:extLst>
          </p:cNvPr>
          <p:cNvSpPr txBox="1">
            <a:spLocks/>
          </p:cNvSpPr>
          <p:nvPr/>
        </p:nvSpPr>
        <p:spPr>
          <a:xfrm>
            <a:off x="819621" y="1743197"/>
            <a:ext cx="3789362" cy="34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 b="1" dirty="0" err="1">
                <a:solidFill>
                  <a:schemeClr val="bg1"/>
                </a:solidFill>
              </a:rPr>
              <a:t>Lorem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ipsum</a:t>
            </a:r>
            <a:r>
              <a:rPr lang="es-ES" b="1" dirty="0">
                <a:solidFill>
                  <a:schemeClr val="bg1"/>
                </a:solidFill>
              </a:rPr>
              <a:t> dolor </a:t>
            </a:r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xmlns="" id="{80184BDF-DE58-4622-9C1E-1F326A76743E}"/>
              </a:ext>
            </a:extLst>
          </p:cNvPr>
          <p:cNvSpPr txBox="1">
            <a:spLocks/>
          </p:cNvSpPr>
          <p:nvPr/>
        </p:nvSpPr>
        <p:spPr>
          <a:xfrm>
            <a:off x="5471151" y="1743197"/>
            <a:ext cx="5233361" cy="34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 b="1" dirty="0" err="1">
                <a:solidFill>
                  <a:schemeClr val="bg1"/>
                </a:solidFill>
              </a:rPr>
              <a:t>Lorem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ipsum</a:t>
            </a:r>
            <a:r>
              <a:rPr lang="es-ES" b="1" dirty="0">
                <a:solidFill>
                  <a:schemeClr val="bg1"/>
                </a:solidFill>
              </a:rPr>
              <a:t> dolor </a:t>
            </a:r>
          </a:p>
        </p:txBody>
      </p:sp>
      <p:cxnSp>
        <p:nvCxnSpPr>
          <p:cNvPr id="6" name="Conector recto 5" descr="Línea">
            <a:extLst>
              <a:ext uri="{FF2B5EF4-FFF2-40B4-BE49-F238E27FC236}">
                <a16:creationId xmlns:a16="http://schemas.microsoft.com/office/drawing/2014/main" xmlns="" id="{5C0E71B8-1D2B-4965-B2E2-9D9AD54201BD}"/>
              </a:ext>
            </a:extLst>
          </p:cNvPr>
          <p:cNvCxnSpPr>
            <a:cxnSpLocks/>
          </p:cNvCxnSpPr>
          <p:nvPr/>
        </p:nvCxnSpPr>
        <p:spPr>
          <a:xfrm>
            <a:off x="5035890" y="1844675"/>
            <a:ext cx="0" cy="1763713"/>
          </a:xfrm>
          <a:prstGeom prst="line">
            <a:avLst/>
          </a:prstGeom>
          <a:ln w="3175">
            <a:solidFill>
              <a:schemeClr val="bg2">
                <a:lumMod val="20000"/>
                <a:lumOff val="8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7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Dos hombres miran un plan">
            <a:extLst>
              <a:ext uri="{FF2B5EF4-FFF2-40B4-BE49-F238E27FC236}">
                <a16:creationId xmlns:a16="http://schemas.microsoft.com/office/drawing/2014/main" xmlns="" id="{97D2A81D-F7D1-4144-9EC5-03531DC526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1"/>
            <a:ext cx="11277598" cy="6857999"/>
          </a:xfrm>
        </p:spPr>
      </p:pic>
      <p:sp>
        <p:nvSpPr>
          <p:cNvPr id="16" name="objeto 3" descr="Rectángulo beige">
            <a:extLst>
              <a:ext uri="{FF2B5EF4-FFF2-40B4-BE49-F238E27FC236}">
                <a16:creationId xmlns:a16="http://schemas.microsoft.com/office/drawing/2014/main" xmlns="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14" name="Elipse 13" descr="Óvalo beige">
            <a:extLst>
              <a:ext uri="{FF2B5EF4-FFF2-40B4-BE49-F238E27FC236}">
                <a16:creationId xmlns:a16="http://schemas.microsoft.com/office/drawing/2014/main" xmlns="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objeto 6" descr="Rectángulo azul">
            <a:extLst>
              <a:ext uri="{FF2B5EF4-FFF2-40B4-BE49-F238E27FC236}">
                <a16:creationId xmlns:a16="http://schemas.microsoft.com/office/drawing/2014/main" xmlns="" id="{882E2F92-EB16-4B55-B49A-3C6AB7B2BF30}"/>
              </a:ext>
            </a:extLst>
          </p:cNvPr>
          <p:cNvSpPr/>
          <p:nvPr/>
        </p:nvSpPr>
        <p:spPr>
          <a:xfrm>
            <a:off x="911225" y="836613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666150"/>
            <a:ext cx="4770591" cy="88050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3000" dirty="0">
                <a:solidFill>
                  <a:schemeClr val="bg1"/>
                </a:solidFill>
              </a:rPr>
              <a:t>SERVICIOS QUE OFRECEMOS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3C936ED-4D5A-4897-BFCD-65082B32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2476" y="2875186"/>
            <a:ext cx="4057961" cy="1431234"/>
          </a:xfrm>
        </p:spPr>
        <p:txBody>
          <a:bodyPr rtlCol="0"/>
          <a:lstStyle/>
          <a:p>
            <a:pPr rtl="0"/>
            <a:r>
              <a:rPr lang="es-ES" b="1" dirty="0" smtClean="0"/>
              <a:t>Asesoría Financiera y Contable</a:t>
            </a:r>
            <a:endParaRPr lang="es-ES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5</a:t>
            </a:fld>
            <a:endParaRPr lang="es-ES" dirty="0"/>
          </a:p>
        </p:txBody>
      </p:sp>
      <p:pic>
        <p:nvPicPr>
          <p:cNvPr id="28" name="Marcador de posición de imagen 27" descr="Icono de comprobación">
            <a:extLst>
              <a:ext uri="{FF2B5EF4-FFF2-40B4-BE49-F238E27FC236}">
                <a16:creationId xmlns:a16="http://schemas.microsoft.com/office/drawing/2014/main" xmlns="" id="{3CDD98F8-113E-4FB2-A33D-039AFCD9C22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2708434"/>
            <a:ext cx="720000" cy="720000"/>
          </a:xfrm>
        </p:spPr>
      </p:pic>
      <p:pic>
        <p:nvPicPr>
          <p:cNvPr id="30" name="Marcador de posición de imagen 29" descr="Icono de comprobación">
            <a:extLst>
              <a:ext uri="{FF2B5EF4-FFF2-40B4-BE49-F238E27FC236}">
                <a16:creationId xmlns:a16="http://schemas.microsoft.com/office/drawing/2014/main" xmlns="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3483770"/>
            <a:ext cx="720000" cy="719999"/>
          </a:xfrm>
        </p:spPr>
      </p:pic>
      <p:sp>
        <p:nvSpPr>
          <p:cNvPr id="18" name="Marcador de texto 17">
            <a:extLst>
              <a:ext uri="{FF2B5EF4-FFF2-40B4-BE49-F238E27FC236}">
                <a16:creationId xmlns:a16="http://schemas.microsoft.com/office/drawing/2014/main" xmlns="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72475" y="3638054"/>
            <a:ext cx="4057961" cy="472239"/>
          </a:xfrm>
        </p:spPr>
        <p:txBody>
          <a:bodyPr rtlCol="0"/>
          <a:lstStyle/>
          <a:p>
            <a:pPr rtl="0"/>
            <a:r>
              <a:rPr lang="es-ES" b="1" dirty="0" smtClean="0"/>
              <a:t>Auditoria y control interno</a:t>
            </a:r>
            <a:endParaRPr lang="es-ES" b="1" dirty="0"/>
          </a:p>
        </p:txBody>
      </p:sp>
      <p:pic>
        <p:nvPicPr>
          <p:cNvPr id="32" name="Marcador de posición de imagen 31" descr="Icono de comprobación">
            <a:extLst>
              <a:ext uri="{FF2B5EF4-FFF2-40B4-BE49-F238E27FC236}">
                <a16:creationId xmlns:a16="http://schemas.microsoft.com/office/drawing/2014/main" xmlns="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4259105"/>
            <a:ext cx="720000" cy="719999"/>
          </a:xfrm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xmlns="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2072475" y="4433825"/>
            <a:ext cx="4057961" cy="402241"/>
          </a:xfrm>
        </p:spPr>
        <p:txBody>
          <a:bodyPr rtlCol="0"/>
          <a:lstStyle/>
          <a:p>
            <a:pPr rtl="0"/>
            <a:r>
              <a:rPr lang="es-ES" b="1" dirty="0" smtClean="0"/>
              <a:t>Revisoría Fiscal</a:t>
            </a:r>
            <a:endParaRPr lang="es-ES" b="1" dirty="0"/>
          </a:p>
        </p:txBody>
      </p:sp>
      <p:sp>
        <p:nvSpPr>
          <p:cNvPr id="15" name="objeto 27" descr="Rectángulo beige">
            <a:extLst>
              <a:ext uri="{FF2B5EF4-FFF2-40B4-BE49-F238E27FC236}">
                <a16:creationId xmlns:a16="http://schemas.microsoft.com/office/drawing/2014/main" xmlns="" id="{C5B67D68-F2A3-48A2-B2A0-C9DF8BA55D80}"/>
              </a:ext>
            </a:extLst>
          </p:cNvPr>
          <p:cNvSpPr/>
          <p:nvPr/>
        </p:nvSpPr>
        <p:spPr>
          <a:xfrm flipV="1">
            <a:off x="1473385" y="2395266"/>
            <a:ext cx="2268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403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4140CF4-2DAA-4239-BB77-274BDD82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6</a:t>
            </a:fld>
            <a:endParaRPr lang="es-ES" dirty="0"/>
          </a:p>
        </p:txBody>
      </p:sp>
      <p:pic>
        <p:nvPicPr>
          <p:cNvPr id="4" name="Marcador de posición de imagen 11" descr="Dos hombres cerca de un portátil ">
            <a:extLst>
              <a:ext uri="{FF2B5EF4-FFF2-40B4-BE49-F238E27FC236}">
                <a16:creationId xmlns:a16="http://schemas.microsoft.com/office/drawing/2014/main" xmlns="" id="{509FA566-1699-4388-B44C-C3EE5EC05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2"/>
            <a:ext cx="6256751" cy="6857998"/>
          </a:xfrm>
          <a:prstGeom prst="rect">
            <a:avLst/>
          </a:prstGeom>
        </p:spPr>
      </p:pic>
      <p:sp>
        <p:nvSpPr>
          <p:cNvPr id="5" name="objeto 3" descr="Rectángulo beige">
            <a:extLst>
              <a:ext uri="{FF2B5EF4-FFF2-40B4-BE49-F238E27FC236}">
                <a16:creationId xmlns:a16="http://schemas.microsoft.com/office/drawing/2014/main" xmlns="" id="{857A0168-DBD5-47D4-A751-3B39262D8254}"/>
              </a:ext>
            </a:extLst>
          </p:cNvPr>
          <p:cNvSpPr/>
          <p:nvPr/>
        </p:nvSpPr>
        <p:spPr>
          <a:xfrm>
            <a:off x="8355283" y="836613"/>
            <a:ext cx="3307960" cy="5184775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6" name="objeto 6" descr="Rectángulo azul">
            <a:extLst>
              <a:ext uri="{FF2B5EF4-FFF2-40B4-BE49-F238E27FC236}">
                <a16:creationId xmlns:a16="http://schemas.microsoft.com/office/drawing/2014/main" xmlns="" id="{7F009843-AFA3-44E8-B7D5-3F39B363C92E}"/>
              </a:ext>
            </a:extLst>
          </p:cNvPr>
          <p:cNvSpPr/>
          <p:nvPr/>
        </p:nvSpPr>
        <p:spPr>
          <a:xfrm>
            <a:off x="6226175" y="1"/>
            <a:ext cx="5056205" cy="68579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xmlns="" id="{FC6730AE-386B-426F-9F29-221DCC5F714D}"/>
              </a:ext>
            </a:extLst>
          </p:cNvPr>
          <p:cNvSpPr txBox="1">
            <a:spLocks/>
          </p:cNvSpPr>
          <p:nvPr/>
        </p:nvSpPr>
        <p:spPr>
          <a:xfrm>
            <a:off x="7472818" y="2860146"/>
            <a:ext cx="2981822" cy="74975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Información financiera oportuna y con estándar internacional.</a:t>
            </a:r>
            <a:endParaRPr lang="es-E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Marcador de posición de imagen 27" descr="Marca de verificación">
            <a:extLst>
              <a:ext uri="{FF2B5EF4-FFF2-40B4-BE49-F238E27FC236}">
                <a16:creationId xmlns:a16="http://schemas.microsoft.com/office/drawing/2014/main" xmlns="" id="{9FC370A7-FF9A-42B0-9C14-95C57A9BC6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2803684"/>
            <a:ext cx="720000" cy="720000"/>
          </a:xfrm>
          <a:prstGeom prst="rect">
            <a:avLst/>
          </a:prstGeom>
        </p:spPr>
      </p:pic>
      <p:pic>
        <p:nvPicPr>
          <p:cNvPr id="10" name="Marcador de posición de imagen 29" descr="Marca de verificación">
            <a:extLst>
              <a:ext uri="{FF2B5EF4-FFF2-40B4-BE49-F238E27FC236}">
                <a16:creationId xmlns:a16="http://schemas.microsoft.com/office/drawing/2014/main" xmlns="" id="{1630545B-ED3D-48DD-8CD5-CB200AA2D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3693320"/>
            <a:ext cx="720000" cy="719999"/>
          </a:xfrm>
          <a:prstGeom prst="rect">
            <a:avLst/>
          </a:prstGeom>
        </p:spPr>
      </p:pic>
      <p:sp>
        <p:nvSpPr>
          <p:cNvPr id="11" name="Marcador de texto 17">
            <a:extLst>
              <a:ext uri="{FF2B5EF4-FFF2-40B4-BE49-F238E27FC236}">
                <a16:creationId xmlns:a16="http://schemas.microsoft.com/office/drawing/2014/main" xmlns="" id="{186A1D66-9F36-434B-9677-0FE61760AB97}"/>
              </a:ext>
            </a:extLst>
          </p:cNvPr>
          <p:cNvSpPr txBox="1">
            <a:spLocks/>
          </p:cNvSpPr>
          <p:nvPr/>
        </p:nvSpPr>
        <p:spPr>
          <a:xfrm>
            <a:off x="7472817" y="3794464"/>
            <a:ext cx="3307960" cy="74018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Auditoria de fortalecimiento del control interno.</a:t>
            </a:r>
            <a:endParaRPr lang="es-E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Marcador de posición de imagen 31" descr="Marca de verificación">
            <a:extLst>
              <a:ext uri="{FF2B5EF4-FFF2-40B4-BE49-F238E27FC236}">
                <a16:creationId xmlns:a16="http://schemas.microsoft.com/office/drawing/2014/main" xmlns="" id="{33C53E5C-0A10-46F8-9546-AB2C67545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4621055"/>
            <a:ext cx="720000" cy="719999"/>
          </a:xfrm>
          <a:prstGeom prst="rect">
            <a:avLst/>
          </a:prstGeom>
        </p:spPr>
      </p:pic>
      <p:sp>
        <p:nvSpPr>
          <p:cNvPr id="13" name="Marcador de texto 19">
            <a:extLst>
              <a:ext uri="{FF2B5EF4-FFF2-40B4-BE49-F238E27FC236}">
                <a16:creationId xmlns:a16="http://schemas.microsoft.com/office/drawing/2014/main" xmlns="" id="{8744334E-DF9D-4600-8180-292072510183}"/>
              </a:ext>
            </a:extLst>
          </p:cNvPr>
          <p:cNvSpPr txBox="1">
            <a:spLocks/>
          </p:cNvSpPr>
          <p:nvPr/>
        </p:nvSpPr>
        <p:spPr>
          <a:xfrm>
            <a:off x="7472816" y="4704536"/>
            <a:ext cx="3098931" cy="1092964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Revisoría Fiscal de cumplimiento de políticas internas, externas y tributarias.</a:t>
            </a:r>
            <a:endParaRPr lang="es-E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bjeto 27" descr="Rectángulo beige">
            <a:extLst>
              <a:ext uri="{FF2B5EF4-FFF2-40B4-BE49-F238E27FC236}">
                <a16:creationId xmlns:a16="http://schemas.microsoft.com/office/drawing/2014/main" xmlns="" id="{7F820741-8871-4D59-8ED1-466FEFD2AF94}"/>
              </a:ext>
            </a:extLst>
          </p:cNvPr>
          <p:cNvSpPr/>
          <p:nvPr/>
        </p:nvSpPr>
        <p:spPr>
          <a:xfrm flipV="1">
            <a:off x="6892776" y="2384428"/>
            <a:ext cx="3384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668119-9603-4701-8EEC-F2E48B80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354" y="1279525"/>
            <a:ext cx="4421229" cy="132556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NUESTRA OFERTA ESPECIALIZADA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896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6" descr="Hombre hablando por teléfono">
            <a:extLst>
              <a:ext uri="{FF2B5EF4-FFF2-40B4-BE49-F238E27FC236}">
                <a16:creationId xmlns:a16="http://schemas.microsoft.com/office/drawing/2014/main" xmlns="" id="{EA4A3639-F9B9-4B3D-896B-128B8F77F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objeto 3" descr="Rectángulo azul">
            <a:extLst>
              <a:ext uri="{FF2B5EF4-FFF2-40B4-BE49-F238E27FC236}">
                <a16:creationId xmlns:a16="http://schemas.microsoft.com/office/drawing/2014/main" xmlns="" id="{3544D2CA-9A07-47BD-B1E4-88366F5FCD45}"/>
              </a:ext>
            </a:extLst>
          </p:cNvPr>
          <p:cNvSpPr/>
          <p:nvPr/>
        </p:nvSpPr>
        <p:spPr>
          <a:xfrm>
            <a:off x="1200" y="0"/>
            <a:ext cx="121908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6" name="Elipse 5" descr="Óvalo beige">
            <a:extLst>
              <a:ext uri="{FF2B5EF4-FFF2-40B4-BE49-F238E27FC236}">
                <a16:creationId xmlns:a16="http://schemas.microsoft.com/office/drawing/2014/main" xmlns="" id="{7F1F7E6E-09DB-407E-9D0A-1AACE771962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0AF24A-ACB5-4319-9371-B0D71908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02" y="566599"/>
            <a:ext cx="10515600" cy="1325563"/>
          </a:xfrm>
        </p:spPr>
        <p:txBody>
          <a:bodyPr rtlCol="0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TECLA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META DE LÍNEA DE TIEMPO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549181BA-BE91-4062-B6BE-B8C10EBD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7</a:t>
            </a:fld>
            <a:endParaRPr lang="es-ES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xmlns="" id="{59F17430-EB02-4E9E-9F5E-C086C9EB9A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944953"/>
              </p:ext>
            </p:extLst>
          </p:nvPr>
        </p:nvGraphicFramePr>
        <p:xfrm>
          <a:off x="938913" y="3787527"/>
          <a:ext cx="9510592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149">
                  <a:extLst>
                    <a:ext uri="{9D8B030D-6E8A-4147-A177-3AD203B41FA5}">
                      <a16:colId xmlns:a16="http://schemas.microsoft.com/office/drawing/2014/main" xmlns="" val="2120316286"/>
                    </a:ext>
                  </a:extLst>
                </a:gridCol>
                <a:gridCol w="1870481">
                  <a:extLst>
                    <a:ext uri="{9D8B030D-6E8A-4147-A177-3AD203B41FA5}">
                      <a16:colId xmlns:a16="http://schemas.microsoft.com/office/drawing/2014/main" xmlns="" val="3254578854"/>
                    </a:ext>
                  </a:extLst>
                </a:gridCol>
                <a:gridCol w="1870481">
                  <a:extLst>
                    <a:ext uri="{9D8B030D-6E8A-4147-A177-3AD203B41FA5}">
                      <a16:colId xmlns:a16="http://schemas.microsoft.com/office/drawing/2014/main" xmlns="" val="2480324120"/>
                    </a:ext>
                  </a:extLst>
                </a:gridCol>
                <a:gridCol w="1870481">
                  <a:extLst>
                    <a:ext uri="{9D8B030D-6E8A-4147-A177-3AD203B41FA5}">
                      <a16:colId xmlns:a16="http://schemas.microsoft.com/office/drawing/2014/main" xmlns="" val="300037645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226800" rtl="0"/>
                      <a:r>
                        <a:rPr lang="es-ES" sz="1300" b="1" noProof="0" dirty="0">
                          <a:solidFill>
                            <a:schemeClr val="tx2">
                              <a:alpha val="70000"/>
                            </a:schemeClr>
                          </a:solidFill>
                        </a:rPr>
                        <a:t>Negocios / Plan de marketing</a:t>
                      </a:r>
                      <a:endParaRPr lang="es-ES" sz="1300" b="1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28867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noProof="0" dirty="0">
                          <a:solidFill>
                            <a:schemeClr val="bg2">
                              <a:lumMod val="20000"/>
                              <a:lumOff val="80000"/>
                              <a:alpha val="70000"/>
                            </a:schemeClr>
                          </a:solidFill>
                        </a:rPr>
                        <a:t>Financiación segura</a:t>
                      </a:r>
                      <a:endParaRPr lang="es-ES" sz="1300" b="1" noProof="0" dirty="0">
                        <a:solidFill>
                          <a:schemeClr val="bg2">
                            <a:lumMod val="20000"/>
                            <a:lumOff val="80000"/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12281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noProof="0" dirty="0">
                          <a:solidFill>
                            <a:schemeClr val="tx2">
                              <a:alpha val="70000"/>
                            </a:schemeClr>
                          </a:solidFill>
                        </a:rPr>
                        <a:t>Desarrollo</a:t>
                      </a:r>
                      <a:endParaRPr lang="es-ES" sz="1300" b="1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127301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noProof="0" dirty="0">
                          <a:solidFill>
                            <a:schemeClr val="bg2">
                              <a:lumMod val="20000"/>
                              <a:lumOff val="80000"/>
                              <a:alpha val="70000"/>
                            </a:schemeClr>
                          </a:solidFill>
                        </a:rPr>
                        <a:t>Gran inauguración</a:t>
                      </a:r>
                      <a:endParaRPr lang="es-ES" sz="1300" b="1" noProof="0" dirty="0">
                        <a:solidFill>
                          <a:schemeClr val="bg2">
                            <a:lumMod val="20000"/>
                            <a:lumOff val="80000"/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39280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226800" rtl="0"/>
                      <a:r>
                        <a:rPr lang="es-ES" sz="1400" b="1" noProof="0" dirty="0">
                          <a:solidFill>
                            <a:schemeClr val="tx2">
                              <a:alpha val="70000"/>
                            </a:schemeClr>
                          </a:solidFill>
                        </a:rPr>
                        <a:t>Lograr 2000 + horas facturables</a:t>
                      </a:r>
                      <a:endParaRPr lang="es-ES" sz="1400" b="1" baseline="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8066630"/>
                  </a:ext>
                </a:extLst>
              </a:tr>
            </a:tbl>
          </a:graphicData>
        </a:graphic>
      </p:graphicFrame>
      <p:sp>
        <p:nvSpPr>
          <p:cNvPr id="9" name="objeto 18" descr="Rectángulo beige">
            <a:extLst>
              <a:ext uri="{FF2B5EF4-FFF2-40B4-BE49-F238E27FC236}">
                <a16:creationId xmlns:a16="http://schemas.microsoft.com/office/drawing/2014/main" xmlns="" id="{2D844B0B-BA7B-4E53-BCA1-628F65C6A4CA}"/>
              </a:ext>
            </a:extLst>
          </p:cNvPr>
          <p:cNvSpPr/>
          <p:nvPr/>
        </p:nvSpPr>
        <p:spPr>
          <a:xfrm flipV="1">
            <a:off x="942535" y="1697720"/>
            <a:ext cx="5652000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10" name="Rectángulo redondeado 3" descr="Rectángulo azul">
            <a:extLst>
              <a:ext uri="{FF2B5EF4-FFF2-40B4-BE49-F238E27FC236}">
                <a16:creationId xmlns:a16="http://schemas.microsoft.com/office/drawing/2014/main" xmlns="" id="{EB77E677-0739-46F4-AE7B-6BA7CDE3BB98}"/>
              </a:ext>
            </a:extLst>
          </p:cNvPr>
          <p:cNvSpPr/>
          <p:nvPr/>
        </p:nvSpPr>
        <p:spPr>
          <a:xfrm>
            <a:off x="3546620" y="3845709"/>
            <a:ext cx="1592580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1" name="Rectángulo redondeado 15" descr="Rectángulo blanco">
            <a:extLst>
              <a:ext uri="{FF2B5EF4-FFF2-40B4-BE49-F238E27FC236}">
                <a16:creationId xmlns:a16="http://schemas.microsoft.com/office/drawing/2014/main" xmlns="" id="{8D7368F4-D8C2-452B-9E7A-BFE03C25A22E}"/>
              </a:ext>
            </a:extLst>
          </p:cNvPr>
          <p:cNvSpPr/>
          <p:nvPr/>
        </p:nvSpPr>
        <p:spPr>
          <a:xfrm>
            <a:off x="4803920" y="4318316"/>
            <a:ext cx="807720" cy="3276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Rectángulo redondeado 16" descr="Rectángulo azul">
            <a:extLst>
              <a:ext uri="{FF2B5EF4-FFF2-40B4-BE49-F238E27FC236}">
                <a16:creationId xmlns:a16="http://schemas.microsoft.com/office/drawing/2014/main" xmlns="" id="{DDAE81EB-0F97-479A-B63D-B102718BABE3}"/>
              </a:ext>
            </a:extLst>
          </p:cNvPr>
          <p:cNvSpPr/>
          <p:nvPr/>
        </p:nvSpPr>
        <p:spPr>
          <a:xfrm>
            <a:off x="5611640" y="4791776"/>
            <a:ext cx="2438399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3" name="Rectángulo redondeado 17" descr="Rectángulo blanco">
            <a:extLst>
              <a:ext uri="{FF2B5EF4-FFF2-40B4-BE49-F238E27FC236}">
                <a16:creationId xmlns:a16="http://schemas.microsoft.com/office/drawing/2014/main" xmlns="" id="{7846A869-67E3-495C-94B0-430ABC77A13C}"/>
              </a:ext>
            </a:extLst>
          </p:cNvPr>
          <p:cNvSpPr/>
          <p:nvPr/>
        </p:nvSpPr>
        <p:spPr>
          <a:xfrm>
            <a:off x="7783340" y="5265236"/>
            <a:ext cx="266698" cy="3276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4" name="Rectángulo redondeado 18" descr="Rectángulo azul">
            <a:extLst>
              <a:ext uri="{FF2B5EF4-FFF2-40B4-BE49-F238E27FC236}">
                <a16:creationId xmlns:a16="http://schemas.microsoft.com/office/drawing/2014/main" xmlns="" id="{95D8F389-A8DF-4E35-ADA8-157AC252A6EC}"/>
              </a:ext>
            </a:extLst>
          </p:cNvPr>
          <p:cNvSpPr/>
          <p:nvPr/>
        </p:nvSpPr>
        <p:spPr>
          <a:xfrm>
            <a:off x="9353058" y="5722654"/>
            <a:ext cx="929642" cy="3276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xmlns="" id="{DDE79E8D-A65B-4E6D-9417-005E32685C50}"/>
              </a:ext>
            </a:extLst>
          </p:cNvPr>
          <p:cNvSpPr txBox="1">
            <a:spLocks/>
          </p:cNvSpPr>
          <p:nvPr/>
        </p:nvSpPr>
        <p:spPr>
          <a:xfrm>
            <a:off x="3165982" y="3428956"/>
            <a:ext cx="948128" cy="34067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s-ES" b="1" i="1" dirty="0">
                <a:solidFill>
                  <a:srgbClr val="FFFFFF"/>
                </a:solidFill>
                <a:cs typeface="Arial"/>
              </a:rPr>
              <a:t>2//1/AA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xmlns="" id="{F0AAED1E-419C-4885-9EC0-DB6EDF3BFA8D}"/>
              </a:ext>
            </a:extLst>
          </p:cNvPr>
          <p:cNvSpPr txBox="1">
            <a:spLocks/>
          </p:cNvSpPr>
          <p:nvPr/>
        </p:nvSpPr>
        <p:spPr>
          <a:xfrm>
            <a:off x="4778165" y="3428956"/>
            <a:ext cx="948128" cy="34067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s-ES" b="1" i="1" dirty="0">
                <a:solidFill>
                  <a:srgbClr val="FFFFFF"/>
                </a:solidFill>
                <a:cs typeface="Arial"/>
              </a:rPr>
              <a:t>5/12/AA</a:t>
            </a:r>
          </a:p>
        </p:txBody>
      </p:sp>
      <p:sp>
        <p:nvSpPr>
          <p:cNvPr id="17" name="Marcador de contenido 6">
            <a:extLst>
              <a:ext uri="{FF2B5EF4-FFF2-40B4-BE49-F238E27FC236}">
                <a16:creationId xmlns:a16="http://schemas.microsoft.com/office/drawing/2014/main" xmlns="" id="{A04A69BD-5A4C-4A4D-982B-D6BA073CE299}"/>
              </a:ext>
            </a:extLst>
          </p:cNvPr>
          <p:cNvSpPr txBox="1">
            <a:spLocks/>
          </p:cNvSpPr>
          <p:nvPr/>
        </p:nvSpPr>
        <p:spPr>
          <a:xfrm>
            <a:off x="6619535" y="3428956"/>
            <a:ext cx="948128" cy="34067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s-ES" b="1" i="1" dirty="0">
                <a:solidFill>
                  <a:srgbClr val="FFFFFF"/>
                </a:solidFill>
                <a:cs typeface="Arial"/>
              </a:rPr>
              <a:t>8/20/AA</a:t>
            </a:r>
          </a:p>
        </p:txBody>
      </p:sp>
      <p:sp>
        <p:nvSpPr>
          <p:cNvPr id="18" name="Marcador de contenido 6">
            <a:extLst>
              <a:ext uri="{FF2B5EF4-FFF2-40B4-BE49-F238E27FC236}">
                <a16:creationId xmlns:a16="http://schemas.microsoft.com/office/drawing/2014/main" xmlns="" id="{419FFD22-414D-4FE3-8A96-8263DAB27BBE}"/>
              </a:ext>
            </a:extLst>
          </p:cNvPr>
          <p:cNvSpPr txBox="1">
            <a:spLocks/>
          </p:cNvSpPr>
          <p:nvPr/>
        </p:nvSpPr>
        <p:spPr>
          <a:xfrm>
            <a:off x="8516067" y="3428956"/>
            <a:ext cx="1126067" cy="37077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s-ES" b="1" i="1" dirty="0">
                <a:solidFill>
                  <a:srgbClr val="FFFFFF"/>
                </a:solidFill>
                <a:cs typeface="Arial"/>
              </a:rPr>
              <a:t>11/28/AA</a:t>
            </a:r>
          </a:p>
        </p:txBody>
      </p:sp>
    </p:spTree>
    <p:extLst>
      <p:ext uri="{BB962C8B-B14F-4D97-AF65-F5344CB8AC3E}">
        <p14:creationId xmlns:p14="http://schemas.microsoft.com/office/powerpoint/2010/main" val="364470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 descr="Apretón de manos entre dos personas">
            <a:extLst>
              <a:ext uri="{FF2B5EF4-FFF2-40B4-BE49-F238E27FC236}">
                <a16:creationId xmlns:a16="http://schemas.microsoft.com/office/drawing/2014/main" xmlns="" id="{D4259A03-EF8A-4CCA-B199-F465AFDB5C5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"/>
            <a:ext cx="12190800" cy="6857325"/>
          </a:xfrm>
        </p:spPr>
      </p:pic>
      <p:sp>
        <p:nvSpPr>
          <p:cNvPr id="35" name="objeto 3" descr="Rectángulo azul">
            <a:extLst>
              <a:ext uri="{FF2B5EF4-FFF2-40B4-BE49-F238E27FC236}">
                <a16:creationId xmlns:a16="http://schemas.microsoft.com/office/drawing/2014/main" xmlns="" id="{9206F938-D64B-410D-BE2D-847D78F81E42}"/>
              </a:ext>
            </a:extLst>
          </p:cNvPr>
          <p:cNvSpPr/>
          <p:nvPr/>
        </p:nvSpPr>
        <p:spPr>
          <a:xfrm>
            <a:off x="1200" y="0"/>
            <a:ext cx="121908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48" name="Elipse 47" descr="Óvalo beige">
            <a:extLst>
              <a:ext uri="{FF2B5EF4-FFF2-40B4-BE49-F238E27FC236}">
                <a16:creationId xmlns:a16="http://schemas.microsoft.com/office/drawing/2014/main" xmlns="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6" name="Rectángulo 25" descr="Rectángulo azul">
            <a:extLst>
              <a:ext uri="{FF2B5EF4-FFF2-40B4-BE49-F238E27FC236}">
                <a16:creationId xmlns:a16="http://schemas.microsoft.com/office/drawing/2014/main" xmlns="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7" name="Elipse 26" descr="Círculo azul">
            <a:extLst>
              <a:ext uri="{FF2B5EF4-FFF2-40B4-BE49-F238E27FC236}">
                <a16:creationId xmlns:a16="http://schemas.microsoft.com/office/drawing/2014/main" xmlns="" id="{48354ED0-9392-4301-B2D6-A5335876F77D}"/>
              </a:ext>
            </a:extLst>
          </p:cNvPr>
          <p:cNvSpPr/>
          <p:nvPr/>
        </p:nvSpPr>
        <p:spPr>
          <a:xfrm>
            <a:off x="1557528" y="2004364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8" name="Elipse 27" descr="Círculo azul">
            <a:extLst>
              <a:ext uri="{FF2B5EF4-FFF2-40B4-BE49-F238E27FC236}">
                <a16:creationId xmlns:a16="http://schemas.microsoft.com/office/drawing/2014/main" xmlns="" id="{0AD89AAC-7A26-4BF6-8BF7-D301C467BE24}"/>
              </a:ext>
            </a:extLst>
          </p:cNvPr>
          <p:cNvSpPr/>
          <p:nvPr/>
        </p:nvSpPr>
        <p:spPr>
          <a:xfrm>
            <a:off x="7790688" y="1981199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699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es-ES" smtClean="0"/>
              <a:t>8</a:t>
            </a:fld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92" y="365125"/>
            <a:ext cx="10515600" cy="132556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EL EQUIPO</a:t>
            </a:r>
          </a:p>
        </p:txBody>
      </p:sp>
      <p:sp>
        <p:nvSpPr>
          <p:cNvPr id="42" name="Marcador de texto 41">
            <a:extLst>
              <a:ext uri="{FF2B5EF4-FFF2-40B4-BE49-F238E27FC236}">
                <a16:creationId xmlns:a16="http://schemas.microsoft.com/office/drawing/2014/main" xmlns="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dirty="0"/>
              <a:t>Iker Arteaga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sz="1600" i="1" dirty="0">
                <a:solidFill>
                  <a:schemeClr val="bg2"/>
                </a:solidFill>
                <a:latin typeface="+mn-lt"/>
              </a:rPr>
              <a:t>Director</a:t>
            </a:r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xmlns="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628583"/>
            <a:ext cx="2700338" cy="738187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dirty="0"/>
              <a:t>Naiara Padilla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sz="1600" i="1" dirty="0">
                <a:solidFill>
                  <a:schemeClr val="bg2"/>
                </a:solidFill>
                <a:latin typeface="+mn-lt"/>
              </a:rPr>
              <a:t>Propietaria</a:t>
            </a:r>
          </a:p>
        </p:txBody>
      </p:sp>
      <p:sp>
        <p:nvSpPr>
          <p:cNvPr id="44" name="Marcador de texto 43">
            <a:extLst>
              <a:ext uri="{FF2B5EF4-FFF2-40B4-BE49-F238E27FC236}">
                <a16:creationId xmlns:a16="http://schemas.microsoft.com/office/drawing/2014/main" xmlns="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dirty="0"/>
              <a:t>David Serna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sz="1600" i="1" dirty="0">
                <a:solidFill>
                  <a:schemeClr val="bg2"/>
                </a:solidFill>
                <a:latin typeface="+mn-lt"/>
              </a:rPr>
              <a:t>Empleado clave</a:t>
            </a:r>
          </a:p>
        </p:txBody>
      </p:sp>
      <p:sp>
        <p:nvSpPr>
          <p:cNvPr id="49" name="objeto 6" descr="Rectángulo bei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>
          <a:xfrm>
            <a:off x="941942" y="1332834"/>
            <a:ext cx="2268000" cy="0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pic>
        <p:nvPicPr>
          <p:cNvPr id="53" name="Marcador de posición de imagen 52" descr="Un hombre">
            <a:extLst>
              <a:ext uri="{FF2B5EF4-FFF2-40B4-BE49-F238E27FC236}">
                <a16:creationId xmlns:a16="http://schemas.microsoft.com/office/drawing/2014/main" xmlns="" id="{4F21771F-9679-4088-A72C-1BE0AC04B6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1" name="Marcador de posición de imagen 60" descr="Un hombre">
            <a:extLst>
              <a:ext uri="{FF2B5EF4-FFF2-40B4-BE49-F238E27FC236}">
                <a16:creationId xmlns:a16="http://schemas.microsoft.com/office/drawing/2014/main" xmlns="" id="{FF5F0811-386E-4C21-BC9F-29D6AEEA7A2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5572" y="2196083"/>
            <a:ext cx="2414016" cy="2414016"/>
          </a:xfrm>
        </p:spPr>
      </p:pic>
      <p:sp>
        <p:nvSpPr>
          <p:cNvPr id="29" name="Elipse 28" descr="Círculo beige">
            <a:extLst>
              <a:ext uri="{FF2B5EF4-FFF2-40B4-BE49-F238E27FC236}">
                <a16:creationId xmlns:a16="http://schemas.microsoft.com/office/drawing/2014/main" xmlns="" id="{23AE393F-46ED-4451-AACA-7EC20B0EE16F}"/>
              </a:ext>
            </a:extLst>
          </p:cNvPr>
          <p:cNvSpPr/>
          <p:nvPr/>
        </p:nvSpPr>
        <p:spPr>
          <a:xfrm>
            <a:off x="4111752" y="1544325"/>
            <a:ext cx="3968496" cy="39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7" name="Marcador de posición de imagen 56" descr="Una mujer">
            <a:extLst>
              <a:ext uri="{FF2B5EF4-FFF2-40B4-BE49-F238E27FC236}">
                <a16:creationId xmlns:a16="http://schemas.microsoft.com/office/drawing/2014/main" xmlns="" id="{097D4C55-25B9-4F31-8D16-7968DEF7658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7090914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s-ES" sz="2500" b="1" i="1" spc="60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Javier Alfonso</a:t>
            </a:r>
            <a:endParaRPr lang="es-E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es-ES" sz="2500" b="1" i="1" spc="70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contadorprofesinal28@gmail.com</a:t>
            </a:r>
            <a:endParaRPr lang="es-ES" sz="2500" b="1" i="1" spc="7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es-ES" sz="2500" b="1" i="1" spc="45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301-715 63 87</a:t>
            </a:r>
            <a:endParaRPr lang="es-E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es-E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to 6" descr="Rectángulo beige">
            <a:extLst>
              <a:ext uri="{FF2B5EF4-FFF2-40B4-BE49-F238E27FC236}">
                <a16:creationId xmlns:a16="http://schemas.microsoft.com/office/drawing/2014/main" xmlns="" id="{B0C70F64-F3E5-413B-AF4F-E15CE944B761}"/>
              </a:ext>
            </a:extLst>
          </p:cNvPr>
          <p:cNvSpPr/>
          <p:nvPr/>
        </p:nvSpPr>
        <p:spPr>
          <a:xfrm>
            <a:off x="949865" y="2894901"/>
            <a:ext cx="331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pic>
        <p:nvPicPr>
          <p:cNvPr id="8" name="Gráfico 7" descr="Icono de persona">
            <a:extLst>
              <a:ext uri="{FF2B5EF4-FFF2-40B4-BE49-F238E27FC236}">
                <a16:creationId xmlns:a16="http://schemas.microsoft.com/office/drawing/2014/main" xmlns="" id="{AC7339AD-1A2B-4702-8C29-5CFB6D1BB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9" name="Gráfico 8" descr="Icono de correo electrónico">
            <a:extLst>
              <a:ext uri="{FF2B5EF4-FFF2-40B4-BE49-F238E27FC236}">
                <a16:creationId xmlns:a16="http://schemas.microsoft.com/office/drawing/2014/main" xmlns="" id="{DE19364B-D5B6-43E8-B6E4-DC0094FA3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5237" y="3965704"/>
            <a:ext cx="342900" cy="342900"/>
          </a:xfrm>
          <a:prstGeom prst="rect">
            <a:avLst/>
          </a:prstGeom>
        </p:spPr>
      </p:pic>
      <p:pic>
        <p:nvPicPr>
          <p:cNvPr id="10" name="Gráfico 9" descr="Icono de teléfono">
            <a:extLst>
              <a:ext uri="{FF2B5EF4-FFF2-40B4-BE49-F238E27FC236}">
                <a16:creationId xmlns:a16="http://schemas.microsoft.com/office/drawing/2014/main" xmlns="" id="{7821267F-71E4-4DA4-8BC7-EB09162207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5237" y="4451380"/>
            <a:ext cx="342900" cy="342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9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es-ES" sz="5000" dirty="0">
                <a:solidFill>
                  <a:schemeClr val="bg1"/>
                </a:solidFill>
              </a:rPr>
              <a:t>¡GRACIAS!</a:t>
            </a:r>
            <a:endParaRPr lang="es-ES" sz="5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78" y="1247203"/>
            <a:ext cx="4446599" cy="44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5087709_TF45022061.potx" id="{CF8F7AC9-B209-40DA-B01B-03DE7680F64C}" vid="{9567545B-13CB-48C1-B233-082DD3A40F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118CE8-9293-4220-BA3B-5D353B13ABC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 de marketing de servicios profesionales</Template>
  <TotalTime>0</TotalTime>
  <Words>291</Words>
  <Application>Microsoft Office PowerPoint</Application>
  <PresentationFormat>Panorámica</PresentationFormat>
  <Paragraphs>113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</vt:lpstr>
      <vt:lpstr>Calibri</vt:lpstr>
      <vt:lpstr>Gill Sans MT</vt:lpstr>
      <vt:lpstr>Lato</vt:lpstr>
      <vt:lpstr>Tema de la oficina</vt:lpstr>
      <vt:lpstr>NUESTROS SERVICIOS ESTO TE OFRECEMOS</vt:lpstr>
      <vt:lpstr>Misión</vt:lpstr>
      <vt:lpstr>PERSPECTIVA DE LA INDUSTRIA</vt:lpstr>
      <vt:lpstr>EL MERCADO: Lorem ipsum dolor sit amet</vt:lpstr>
      <vt:lpstr>SERVICIOS QUE OFRECEMOS</vt:lpstr>
      <vt:lpstr>NUESTRA OFERTA ESPECIALIZADA</vt:lpstr>
      <vt:lpstr>TECLA META DE LÍNEA DE TIEMPO</vt:lpstr>
      <vt:lpstr>EL EQUIPO</vt:lpstr>
      <vt:lpstr>¡GRACIAS!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2020-05-30T01:15:59Z</dcterms:created>
  <dcterms:modified xsi:type="dcterms:W3CDTF">2020-05-30T01:29:00Z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